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8" r:id="rId1"/>
  </p:sldMasterIdLst>
  <p:sldIdLst>
    <p:sldId id="256" r:id="rId2"/>
    <p:sldId id="257" r:id="rId3"/>
    <p:sldId id="266" r:id="rId4"/>
    <p:sldId id="262" r:id="rId5"/>
    <p:sldId id="258" r:id="rId6"/>
    <p:sldId id="261" r:id="rId7"/>
    <p:sldId id="259" r:id="rId8"/>
    <p:sldId id="260" r:id="rId9"/>
    <p:sldId id="263" r:id="rId10"/>
    <p:sldId id="264" r:id="rId11"/>
    <p:sldId id="265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0000"/>
    <a:srgbClr val="455F51"/>
    <a:srgbClr val="33CC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56511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44648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2019184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59282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084469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47086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smtClean="0"/>
              <a:pPr/>
              <a:t>10/20/2022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52268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17984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45048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43615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smtClean="0"/>
              <a:pPr/>
              <a:t>10/20/2022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02279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10/20/2022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24921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10/20/2022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13673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10/20/2022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79856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pPr/>
              <a:t>10/20/2022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6884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52917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10/20/2022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361111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Игра «Змейка»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 smtClean="0"/>
              <a:t>Автор мастер-класса: Зотова Екатерина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03875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Начало. Код</a:t>
            </a:r>
            <a:endParaRPr lang="ru-RU" dirty="0"/>
          </a:p>
        </p:txBody>
      </p:sp>
      <p:sp>
        <p:nvSpPr>
          <p:cNvPr id="6" name="Содержимое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49593" y="1666240"/>
            <a:ext cx="10136187" cy="289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90880"/>
          </a:xfrm>
        </p:spPr>
        <p:txBody>
          <a:bodyPr/>
          <a:lstStyle/>
          <a:p>
            <a:r>
              <a:rPr lang="ru-RU" dirty="0" smtClean="0"/>
              <a:t>Змея. Движение</a:t>
            </a:r>
            <a:endParaRPr lang="ru-RU" dirty="0"/>
          </a:p>
        </p:txBody>
      </p:sp>
      <p:cxnSp>
        <p:nvCxnSpPr>
          <p:cNvPr id="6" name="Прямая соединительная линия 5"/>
          <p:cNvCxnSpPr/>
          <p:nvPr/>
        </p:nvCxnSpPr>
        <p:spPr>
          <a:xfrm rot="5400000">
            <a:off x="1745728" y="3913990"/>
            <a:ext cx="449072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Прямая соединительная линия 6"/>
          <p:cNvCxnSpPr/>
          <p:nvPr/>
        </p:nvCxnSpPr>
        <p:spPr>
          <a:xfrm rot="5400000">
            <a:off x="3665968" y="3903830"/>
            <a:ext cx="449072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0"/>
          <p:cNvCxnSpPr/>
          <p:nvPr/>
        </p:nvCxnSpPr>
        <p:spPr>
          <a:xfrm>
            <a:off x="2070847" y="3194218"/>
            <a:ext cx="551688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/>
          <p:cNvCxnSpPr/>
          <p:nvPr/>
        </p:nvCxnSpPr>
        <p:spPr>
          <a:xfrm>
            <a:off x="2070847" y="5083978"/>
            <a:ext cx="535432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Группа 22"/>
          <p:cNvGrpSpPr/>
          <p:nvPr/>
        </p:nvGrpSpPr>
        <p:grpSpPr>
          <a:xfrm>
            <a:off x="3838689" y="3060550"/>
            <a:ext cx="2072639" cy="2021840"/>
            <a:chOff x="6035041" y="2773680"/>
            <a:chExt cx="2072639" cy="2021840"/>
          </a:xfrm>
        </p:grpSpPr>
        <p:sp>
          <p:nvSpPr>
            <p:cNvPr id="4" name="Прямоугольник 3"/>
            <p:cNvSpPr/>
            <p:nvPr/>
          </p:nvSpPr>
          <p:spPr>
            <a:xfrm>
              <a:off x="6197600" y="2916925"/>
              <a:ext cx="1910080" cy="187859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2" name="Овал 21"/>
            <p:cNvSpPr/>
            <p:nvPr/>
          </p:nvSpPr>
          <p:spPr>
            <a:xfrm>
              <a:off x="6035041" y="2773680"/>
              <a:ext cx="299550" cy="29464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cxnSp>
        <p:nvCxnSpPr>
          <p:cNvPr id="5" name="Прямая со стрелкой 4"/>
          <p:cNvCxnSpPr/>
          <p:nvPr/>
        </p:nvCxnSpPr>
        <p:spPr>
          <a:xfrm>
            <a:off x="2069057" y="1398494"/>
            <a:ext cx="0" cy="4921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 стрелкой 8"/>
          <p:cNvCxnSpPr/>
          <p:nvPr/>
        </p:nvCxnSpPr>
        <p:spPr>
          <a:xfrm>
            <a:off x="2069057" y="1398494"/>
            <a:ext cx="551867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единительная линия 14"/>
          <p:cNvCxnSpPr/>
          <p:nvPr/>
        </p:nvCxnSpPr>
        <p:spPr>
          <a:xfrm>
            <a:off x="5910534" y="1344705"/>
            <a:ext cx="0" cy="1434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/>
          <p:cNvCxnSpPr/>
          <p:nvPr/>
        </p:nvCxnSpPr>
        <p:spPr>
          <a:xfrm>
            <a:off x="3988464" y="1344705"/>
            <a:ext cx="0" cy="1434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единительная линия 20"/>
          <p:cNvCxnSpPr/>
          <p:nvPr/>
        </p:nvCxnSpPr>
        <p:spPr>
          <a:xfrm>
            <a:off x="1981202" y="3192630"/>
            <a:ext cx="152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Прямая соединительная линия 25"/>
          <p:cNvCxnSpPr/>
          <p:nvPr/>
        </p:nvCxnSpPr>
        <p:spPr>
          <a:xfrm>
            <a:off x="1981202" y="5082390"/>
            <a:ext cx="152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4138239" y="5713513"/>
            <a:ext cx="1606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(0, </a:t>
            </a:r>
            <a:r>
              <a:rPr lang="en-US" dirty="0" err="1" smtClean="0"/>
              <a:t>cell_size</a:t>
            </a:r>
            <a:r>
              <a:rPr lang="en-US" dirty="0" smtClean="0"/>
              <a:t>)</a:t>
            </a:r>
            <a:endParaRPr lang="ru-RU" dirty="0"/>
          </a:p>
        </p:txBody>
      </p:sp>
      <p:sp>
        <p:nvSpPr>
          <p:cNvPr id="28" name="TextBox 27"/>
          <p:cNvSpPr txBox="1"/>
          <p:nvPr/>
        </p:nvSpPr>
        <p:spPr>
          <a:xfrm>
            <a:off x="4138239" y="2043952"/>
            <a:ext cx="1606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(0, -с</a:t>
            </a:r>
            <a:r>
              <a:rPr lang="en-US" dirty="0" err="1" smtClean="0"/>
              <a:t>ell_size</a:t>
            </a:r>
            <a:r>
              <a:rPr lang="en-US" dirty="0" smtClean="0"/>
              <a:t>)</a:t>
            </a:r>
            <a:endParaRPr lang="ru-RU" dirty="0"/>
          </a:p>
        </p:txBody>
      </p:sp>
      <p:sp>
        <p:nvSpPr>
          <p:cNvPr id="34" name="TextBox 33"/>
          <p:cNvSpPr txBox="1"/>
          <p:nvPr/>
        </p:nvSpPr>
        <p:spPr>
          <a:xfrm>
            <a:off x="2250140" y="3845859"/>
            <a:ext cx="1750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(-</a:t>
            </a:r>
            <a:r>
              <a:rPr lang="en-US" dirty="0" err="1" smtClean="0"/>
              <a:t>cell_size</a:t>
            </a:r>
            <a:r>
              <a:rPr lang="en-US" dirty="0" smtClean="0"/>
              <a:t>, 0)</a:t>
            </a:r>
            <a:endParaRPr lang="ru-RU" dirty="0"/>
          </a:p>
        </p:txBody>
      </p:sp>
      <p:sp>
        <p:nvSpPr>
          <p:cNvPr id="35" name="TextBox 34"/>
          <p:cNvSpPr txBox="1"/>
          <p:nvPr/>
        </p:nvSpPr>
        <p:spPr>
          <a:xfrm>
            <a:off x="6158753" y="3845859"/>
            <a:ext cx="1524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</a:t>
            </a:r>
            <a:r>
              <a:rPr lang="en-US" dirty="0" err="1" smtClean="0"/>
              <a:t>cell_size</a:t>
            </a:r>
            <a:r>
              <a:rPr lang="en-US" dirty="0" smtClean="0"/>
              <a:t>, 0)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1.11022E-16 L 0.00026 0.2729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13634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26 0.27292 L 2.08333E-7 1.11022E-16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-13657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1.11022E-16 L 2.08333E-7 -0.26968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3495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0.26968 L 2.08333E-7 1.11022E-16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3472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1.11022E-16 L 0.15508 0.00278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747" y="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00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5508 0.00278 L 2.08333E-7 1.11022E-16 " pathEditMode="relative" rAng="0" ptsTypes="AA">
                                      <p:cBhvr>
                                        <p:cTn id="35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760" y="-139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1.11022E-16 L -0.15768 0.00139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891" y="69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7" grpId="1"/>
      <p:bldP spid="28" grpId="0"/>
      <p:bldP spid="28" grpId="1"/>
      <p:bldP spid="34" grpId="0"/>
      <p:bldP spid="35" grpId="0"/>
      <p:bldP spid="35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Бесконечность не предел</a:t>
            </a:r>
            <a:endParaRPr lang="ru-RU" dirty="0"/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2796880" y="2755462"/>
            <a:ext cx="0" cy="25113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Прямая соединительная линия 4"/>
          <p:cNvCxnSpPr/>
          <p:nvPr/>
        </p:nvCxnSpPr>
        <p:spPr>
          <a:xfrm>
            <a:off x="3693398" y="2750641"/>
            <a:ext cx="0" cy="25161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Прямая соединительная линия 5"/>
          <p:cNvCxnSpPr/>
          <p:nvPr/>
        </p:nvCxnSpPr>
        <p:spPr>
          <a:xfrm>
            <a:off x="1899992" y="3479109"/>
            <a:ext cx="268443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Прямая соединительная линия 6"/>
          <p:cNvCxnSpPr/>
          <p:nvPr/>
        </p:nvCxnSpPr>
        <p:spPr>
          <a:xfrm>
            <a:off x="1899992" y="4375963"/>
            <a:ext cx="268443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Группа 7"/>
          <p:cNvGrpSpPr/>
          <p:nvPr/>
        </p:nvGrpSpPr>
        <p:grpSpPr>
          <a:xfrm>
            <a:off x="2725358" y="3415672"/>
            <a:ext cx="966418" cy="964166"/>
            <a:chOff x="6035041" y="2773680"/>
            <a:chExt cx="2069958" cy="2031592"/>
          </a:xfrm>
        </p:grpSpPr>
        <p:sp>
          <p:nvSpPr>
            <p:cNvPr id="10" name="Овал 9"/>
            <p:cNvSpPr/>
            <p:nvPr/>
          </p:nvSpPr>
          <p:spPr>
            <a:xfrm>
              <a:off x="6035041" y="2773680"/>
              <a:ext cx="299550" cy="29464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9" name="Прямоугольник 8"/>
            <p:cNvSpPr/>
            <p:nvPr/>
          </p:nvSpPr>
          <p:spPr>
            <a:xfrm>
              <a:off x="6194919" y="2926676"/>
              <a:ext cx="1910080" cy="187859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cxnSp>
        <p:nvCxnSpPr>
          <p:cNvPr id="11" name="Прямая со стрелкой 10"/>
          <p:cNvCxnSpPr/>
          <p:nvPr/>
        </p:nvCxnSpPr>
        <p:spPr>
          <a:xfrm>
            <a:off x="1899156" y="2626883"/>
            <a:ext cx="0" cy="29589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 стрелкой 11"/>
          <p:cNvCxnSpPr/>
          <p:nvPr/>
        </p:nvCxnSpPr>
        <p:spPr>
          <a:xfrm>
            <a:off x="1899156" y="2626883"/>
            <a:ext cx="327592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/>
          <p:cNvCxnSpPr/>
          <p:nvPr/>
        </p:nvCxnSpPr>
        <p:spPr>
          <a:xfrm>
            <a:off x="3692657" y="2601355"/>
            <a:ext cx="0" cy="680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единительная линия 13"/>
          <p:cNvCxnSpPr/>
          <p:nvPr/>
        </p:nvCxnSpPr>
        <p:spPr>
          <a:xfrm>
            <a:off x="2795284" y="2601355"/>
            <a:ext cx="0" cy="680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единительная линия 14"/>
          <p:cNvCxnSpPr/>
          <p:nvPr/>
        </p:nvCxnSpPr>
        <p:spPr>
          <a:xfrm>
            <a:off x="1858138" y="3478355"/>
            <a:ext cx="7115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15"/>
          <p:cNvCxnSpPr/>
          <p:nvPr/>
        </p:nvCxnSpPr>
        <p:spPr>
          <a:xfrm>
            <a:off x="1858138" y="4375210"/>
            <a:ext cx="7115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Прямая соединительная линия 34"/>
          <p:cNvCxnSpPr/>
          <p:nvPr/>
        </p:nvCxnSpPr>
        <p:spPr>
          <a:xfrm>
            <a:off x="1858138" y="5266767"/>
            <a:ext cx="272629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Прямая соединительная линия 36"/>
          <p:cNvCxnSpPr/>
          <p:nvPr/>
        </p:nvCxnSpPr>
        <p:spPr>
          <a:xfrm>
            <a:off x="4584431" y="2601355"/>
            <a:ext cx="0" cy="26654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5898775" y="4667710"/>
            <a:ext cx="2913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Если</a:t>
            </a:r>
            <a:r>
              <a:rPr lang="en-US" dirty="0" smtClean="0"/>
              <a:t> x &lt; 0</a:t>
            </a:r>
            <a:r>
              <a:rPr lang="ru-RU" dirty="0" smtClean="0"/>
              <a:t>, то х =</a:t>
            </a:r>
            <a:r>
              <a:rPr lang="en-US" dirty="0" smtClean="0"/>
              <a:t> WIDTH</a:t>
            </a:r>
            <a:r>
              <a:rPr lang="ru-RU" dirty="0" smtClean="0"/>
              <a:t> </a:t>
            </a:r>
            <a:endParaRPr lang="ru-RU" dirty="0"/>
          </a:p>
        </p:txBody>
      </p:sp>
      <p:sp>
        <p:nvSpPr>
          <p:cNvPr id="29" name="TextBox 28"/>
          <p:cNvSpPr txBox="1"/>
          <p:nvPr/>
        </p:nvSpPr>
        <p:spPr>
          <a:xfrm>
            <a:off x="1586712" y="2300096"/>
            <a:ext cx="163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0</a:t>
            </a:r>
            <a:endParaRPr lang="ru-RU" dirty="0"/>
          </a:p>
        </p:txBody>
      </p:sp>
      <p:sp>
        <p:nvSpPr>
          <p:cNvPr id="30" name="TextBox 29"/>
          <p:cNvSpPr txBox="1"/>
          <p:nvPr/>
        </p:nvSpPr>
        <p:spPr>
          <a:xfrm>
            <a:off x="4231342" y="2216875"/>
            <a:ext cx="1299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WIDTH</a:t>
            </a:r>
            <a:endParaRPr lang="ru-RU" dirty="0"/>
          </a:p>
        </p:txBody>
      </p:sp>
      <p:sp>
        <p:nvSpPr>
          <p:cNvPr id="31" name="TextBox 30"/>
          <p:cNvSpPr txBox="1"/>
          <p:nvPr/>
        </p:nvSpPr>
        <p:spPr>
          <a:xfrm>
            <a:off x="865017" y="5195670"/>
            <a:ext cx="1183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HEIGHT</a:t>
            </a:r>
            <a:endParaRPr lang="ru-RU" dirty="0"/>
          </a:p>
        </p:txBody>
      </p:sp>
      <p:sp>
        <p:nvSpPr>
          <p:cNvPr id="34" name="TextBox 33"/>
          <p:cNvSpPr txBox="1"/>
          <p:nvPr/>
        </p:nvSpPr>
        <p:spPr>
          <a:xfrm>
            <a:off x="5898775" y="3524770"/>
            <a:ext cx="2913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Если х</a:t>
            </a:r>
            <a:r>
              <a:rPr lang="en-US" dirty="0" smtClean="0"/>
              <a:t> &gt;= WIDTH,</a:t>
            </a:r>
            <a:r>
              <a:rPr lang="ru-RU" dirty="0" smtClean="0"/>
              <a:t> то</a:t>
            </a:r>
            <a:r>
              <a:rPr lang="en-US" dirty="0" smtClean="0"/>
              <a:t> x = 0</a:t>
            </a:r>
            <a:endParaRPr lang="ru-RU" dirty="0"/>
          </a:p>
        </p:txBody>
      </p:sp>
      <p:sp>
        <p:nvSpPr>
          <p:cNvPr id="36" name="TextBox 35"/>
          <p:cNvSpPr txBox="1"/>
          <p:nvPr/>
        </p:nvSpPr>
        <p:spPr>
          <a:xfrm>
            <a:off x="5923601" y="2951824"/>
            <a:ext cx="2913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Если </a:t>
            </a:r>
            <a:r>
              <a:rPr lang="en-US" dirty="0" smtClean="0"/>
              <a:t>y &lt; 0,</a:t>
            </a:r>
            <a:r>
              <a:rPr lang="ru-RU" dirty="0" smtClean="0"/>
              <a:t> </a:t>
            </a:r>
            <a:r>
              <a:rPr lang="ru-RU" dirty="0"/>
              <a:t>то</a:t>
            </a:r>
            <a:r>
              <a:rPr lang="en-US" dirty="0"/>
              <a:t> </a:t>
            </a:r>
            <a:r>
              <a:rPr lang="en-US" dirty="0" smtClean="0"/>
              <a:t>y </a:t>
            </a:r>
            <a:r>
              <a:rPr lang="en-US" dirty="0"/>
              <a:t>= </a:t>
            </a:r>
            <a:r>
              <a:rPr lang="en-US" dirty="0" smtClean="0"/>
              <a:t>HEIGHT </a:t>
            </a:r>
            <a:endParaRPr lang="ru-RU" dirty="0"/>
          </a:p>
        </p:txBody>
      </p:sp>
      <p:sp>
        <p:nvSpPr>
          <p:cNvPr id="38" name="TextBox 37"/>
          <p:cNvSpPr txBox="1"/>
          <p:nvPr/>
        </p:nvSpPr>
        <p:spPr>
          <a:xfrm>
            <a:off x="5923601" y="4096240"/>
            <a:ext cx="2913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Если </a:t>
            </a:r>
            <a:r>
              <a:rPr lang="en-US" dirty="0" smtClean="0"/>
              <a:t>y </a:t>
            </a:r>
            <a:r>
              <a:rPr lang="en-US" dirty="0"/>
              <a:t>&gt;= </a:t>
            </a:r>
            <a:r>
              <a:rPr lang="en-US" dirty="0" smtClean="0"/>
              <a:t>HEIGHT,</a:t>
            </a:r>
            <a:r>
              <a:rPr lang="ru-RU" dirty="0" smtClean="0"/>
              <a:t> </a:t>
            </a:r>
            <a:r>
              <a:rPr lang="ru-RU" dirty="0"/>
              <a:t>то</a:t>
            </a:r>
            <a:r>
              <a:rPr lang="en-US" dirty="0"/>
              <a:t> </a:t>
            </a:r>
            <a:r>
              <a:rPr lang="en-US" dirty="0" smtClean="0"/>
              <a:t>y </a:t>
            </a:r>
            <a:r>
              <a:rPr lang="en-US" dirty="0"/>
              <a:t>= </a:t>
            </a:r>
            <a:r>
              <a:rPr lang="en-US" dirty="0" smtClean="0"/>
              <a:t>0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57703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78 -0.12778 L -1.04167E-6 -0.2574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" y="-64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5 0.25926 L 0.00078 0.13102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412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7357 -0.00093 L 0.14623 -0.00185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33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4818 -0.0007 L -0.07422 0.00023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59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78 0.13102 L 0.00065 0.25926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645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0.25741 L 0.00078 -0.12778 " pathEditMode="relative" rAng="0" ptsTypes="AA">
                                      <p:cBhvr>
                                        <p:cTn id="29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06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7422 0.00023 L -0.14818 -0.0007 " pathEditMode="relative" rAng="0" ptsTypes="AA">
                                      <p:cBhvr>
                                        <p:cTn id="37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698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4623 -0.00185 L 0.07357 -0.00093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672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34" grpId="0"/>
      <p:bldP spid="36" grpId="0"/>
      <p:bldP spid="3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/>
              <a:t>Движение. Код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20123" y="1270000"/>
            <a:ext cx="5311090" cy="5119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00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/>
        </p:nvSpPr>
        <p:spPr>
          <a:xfrm>
            <a:off x="603083" y="3338918"/>
            <a:ext cx="8745170" cy="510989"/>
          </a:xfrm>
          <a:prstGeom prst="rect">
            <a:avLst/>
          </a:prstGeom>
          <a:noFill/>
          <a:ln w="381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Игровое поле. Еда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77334" y="2160589"/>
            <a:ext cx="8596668" cy="376423"/>
          </a:xfrm>
        </p:spPr>
        <p:txBody>
          <a:bodyPr/>
          <a:lstStyle/>
          <a:p>
            <a:pPr marL="0" indent="0">
              <a:buNone/>
            </a:pPr>
            <a:r>
              <a:rPr lang="ru-RU" dirty="0" smtClean="0">
                <a:solidFill>
                  <a:schemeClr val="accent1"/>
                </a:solidFill>
              </a:rPr>
              <a:t>Еда должна быть доступна</a:t>
            </a:r>
          </a:p>
          <a:p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083" y="2646241"/>
            <a:ext cx="8745170" cy="400106"/>
          </a:xfrm>
          <a:prstGeom prst="rect">
            <a:avLst/>
          </a:prstGeom>
        </p:spPr>
      </p:pic>
      <p:grpSp>
        <p:nvGrpSpPr>
          <p:cNvPr id="8" name="Группа 7"/>
          <p:cNvGrpSpPr/>
          <p:nvPr/>
        </p:nvGrpSpPr>
        <p:grpSpPr>
          <a:xfrm>
            <a:off x="603083" y="3338919"/>
            <a:ext cx="8745170" cy="510989"/>
            <a:chOff x="603083" y="3343835"/>
            <a:chExt cx="8745170" cy="510989"/>
          </a:xfrm>
        </p:grpSpPr>
        <p:sp>
          <p:nvSpPr>
            <p:cNvPr id="5" name="Прямоугольник 4"/>
            <p:cNvSpPr/>
            <p:nvPr/>
          </p:nvSpPr>
          <p:spPr>
            <a:xfrm>
              <a:off x="603083" y="3343835"/>
              <a:ext cx="8745170" cy="510989"/>
            </a:xfrm>
            <a:prstGeom prst="rect">
              <a:avLst/>
            </a:prstGeom>
            <a:noFill/>
            <a:ln w="38100" cap="flat" cmpd="sng" algn="ctr">
              <a:solidFill>
                <a:schemeClr val="bg2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" name="Прямоугольник 5"/>
            <p:cNvSpPr/>
            <p:nvPr/>
          </p:nvSpPr>
          <p:spPr>
            <a:xfrm>
              <a:off x="603083" y="3343835"/>
              <a:ext cx="8200258" cy="510989"/>
            </a:xfrm>
            <a:prstGeom prst="rect">
              <a:avLst/>
            </a:prstGeom>
            <a:noFill/>
            <a:ln w="3810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24" name="Группа 23"/>
          <p:cNvGrpSpPr/>
          <p:nvPr/>
        </p:nvGrpSpPr>
        <p:grpSpPr>
          <a:xfrm>
            <a:off x="603083" y="3343831"/>
            <a:ext cx="7695450" cy="510992"/>
            <a:chOff x="603083" y="3343831"/>
            <a:chExt cx="7695450" cy="510992"/>
          </a:xfrm>
        </p:grpSpPr>
        <p:sp>
          <p:nvSpPr>
            <p:cNvPr id="9" name="Прямоугольник 8"/>
            <p:cNvSpPr/>
            <p:nvPr/>
          </p:nvSpPr>
          <p:spPr>
            <a:xfrm>
              <a:off x="603083" y="3343834"/>
              <a:ext cx="508541" cy="510989"/>
            </a:xfrm>
            <a:prstGeom prst="rect">
              <a:avLst/>
            </a:prstGeom>
            <a:noFill/>
            <a:ln w="3810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0" name="Прямоугольник 9"/>
            <p:cNvSpPr/>
            <p:nvPr/>
          </p:nvSpPr>
          <p:spPr>
            <a:xfrm>
              <a:off x="1111624" y="3343834"/>
              <a:ext cx="508541" cy="510989"/>
            </a:xfrm>
            <a:prstGeom prst="rect">
              <a:avLst/>
            </a:prstGeom>
            <a:noFill/>
            <a:ln w="3810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1" name="Прямоугольник 10"/>
            <p:cNvSpPr/>
            <p:nvPr/>
          </p:nvSpPr>
          <p:spPr>
            <a:xfrm>
              <a:off x="1620165" y="3343834"/>
              <a:ext cx="508541" cy="510989"/>
            </a:xfrm>
            <a:prstGeom prst="rect">
              <a:avLst/>
            </a:prstGeom>
            <a:noFill/>
            <a:ln w="3810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Прямоугольник 11"/>
            <p:cNvSpPr/>
            <p:nvPr/>
          </p:nvSpPr>
          <p:spPr>
            <a:xfrm>
              <a:off x="2130728" y="3343834"/>
              <a:ext cx="508541" cy="510989"/>
            </a:xfrm>
            <a:prstGeom prst="rect">
              <a:avLst/>
            </a:prstGeom>
            <a:noFill/>
            <a:ln w="3810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3" name="Прямоугольник 12"/>
            <p:cNvSpPr/>
            <p:nvPr/>
          </p:nvSpPr>
          <p:spPr>
            <a:xfrm>
              <a:off x="2637247" y="3343834"/>
              <a:ext cx="508541" cy="510989"/>
            </a:xfrm>
            <a:prstGeom prst="rect">
              <a:avLst/>
            </a:prstGeom>
            <a:noFill/>
            <a:ln w="3810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Прямоугольник 13"/>
            <p:cNvSpPr/>
            <p:nvPr/>
          </p:nvSpPr>
          <p:spPr>
            <a:xfrm>
              <a:off x="3147810" y="3343833"/>
              <a:ext cx="508541" cy="510989"/>
            </a:xfrm>
            <a:prstGeom prst="rect">
              <a:avLst/>
            </a:prstGeom>
            <a:noFill/>
            <a:ln w="3810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5" name="Прямоугольник 14"/>
            <p:cNvSpPr/>
            <p:nvPr/>
          </p:nvSpPr>
          <p:spPr>
            <a:xfrm>
              <a:off x="3658885" y="3343833"/>
              <a:ext cx="508541" cy="510989"/>
            </a:xfrm>
            <a:prstGeom prst="rect">
              <a:avLst/>
            </a:prstGeom>
            <a:noFill/>
            <a:ln w="3810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6" name="Прямоугольник 15"/>
            <p:cNvSpPr/>
            <p:nvPr/>
          </p:nvSpPr>
          <p:spPr>
            <a:xfrm>
              <a:off x="4173452" y="3343833"/>
              <a:ext cx="508541" cy="510989"/>
            </a:xfrm>
            <a:prstGeom prst="rect">
              <a:avLst/>
            </a:prstGeom>
            <a:noFill/>
            <a:ln w="3810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7" name="Прямоугольник 16"/>
            <p:cNvSpPr/>
            <p:nvPr/>
          </p:nvSpPr>
          <p:spPr>
            <a:xfrm>
              <a:off x="4681003" y="3343832"/>
              <a:ext cx="508541" cy="510989"/>
            </a:xfrm>
            <a:prstGeom prst="rect">
              <a:avLst/>
            </a:prstGeom>
            <a:noFill/>
            <a:ln w="3810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8" name="Прямоугольник 17"/>
            <p:cNvSpPr/>
            <p:nvPr/>
          </p:nvSpPr>
          <p:spPr>
            <a:xfrm>
              <a:off x="5198361" y="3343832"/>
              <a:ext cx="508541" cy="510989"/>
            </a:xfrm>
            <a:prstGeom prst="rect">
              <a:avLst/>
            </a:prstGeom>
            <a:noFill/>
            <a:ln w="3810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Прямоугольник 18"/>
            <p:cNvSpPr/>
            <p:nvPr/>
          </p:nvSpPr>
          <p:spPr>
            <a:xfrm>
              <a:off x="5719558" y="3343832"/>
              <a:ext cx="508541" cy="510989"/>
            </a:xfrm>
            <a:prstGeom prst="rect">
              <a:avLst/>
            </a:prstGeom>
            <a:noFill/>
            <a:ln w="3810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Прямоугольник 19"/>
            <p:cNvSpPr/>
            <p:nvPr/>
          </p:nvSpPr>
          <p:spPr>
            <a:xfrm>
              <a:off x="6232115" y="3343831"/>
              <a:ext cx="508541" cy="510989"/>
            </a:xfrm>
            <a:prstGeom prst="rect">
              <a:avLst/>
            </a:prstGeom>
            <a:noFill/>
            <a:ln w="3810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1" name="Прямоугольник 20"/>
            <p:cNvSpPr/>
            <p:nvPr/>
          </p:nvSpPr>
          <p:spPr>
            <a:xfrm>
              <a:off x="6753312" y="3343831"/>
              <a:ext cx="508541" cy="510989"/>
            </a:xfrm>
            <a:prstGeom prst="rect">
              <a:avLst/>
            </a:prstGeom>
            <a:noFill/>
            <a:ln w="3810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2" name="Прямоугольник 21"/>
            <p:cNvSpPr/>
            <p:nvPr/>
          </p:nvSpPr>
          <p:spPr>
            <a:xfrm>
              <a:off x="7271652" y="3343831"/>
              <a:ext cx="508541" cy="510989"/>
            </a:xfrm>
            <a:prstGeom prst="rect">
              <a:avLst/>
            </a:prstGeom>
            <a:noFill/>
            <a:ln w="3810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Прямоугольник 22"/>
            <p:cNvSpPr/>
            <p:nvPr/>
          </p:nvSpPr>
          <p:spPr>
            <a:xfrm>
              <a:off x="7789992" y="3343831"/>
              <a:ext cx="508541" cy="510989"/>
            </a:xfrm>
            <a:prstGeom prst="rect">
              <a:avLst/>
            </a:prstGeom>
            <a:noFill/>
            <a:ln w="3810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25" name="Прямоугольник 24"/>
          <p:cNvSpPr/>
          <p:nvPr/>
        </p:nvSpPr>
        <p:spPr>
          <a:xfrm>
            <a:off x="2645918" y="3343831"/>
            <a:ext cx="508541" cy="510989"/>
          </a:xfrm>
          <a:prstGeom prst="rect">
            <a:avLst/>
          </a:prstGeom>
          <a:solidFill>
            <a:srgbClr val="92D050"/>
          </a:solidFill>
          <a:ln w="381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TextBox 25"/>
          <p:cNvSpPr txBox="1"/>
          <p:nvPr/>
        </p:nvSpPr>
        <p:spPr>
          <a:xfrm>
            <a:off x="677334" y="4100975"/>
            <a:ext cx="272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0</a:t>
            </a:r>
            <a:endParaRPr lang="ru-RU" dirty="0"/>
          </a:p>
        </p:txBody>
      </p:sp>
      <p:sp>
        <p:nvSpPr>
          <p:cNvPr id="27" name="TextBox 26"/>
          <p:cNvSpPr txBox="1"/>
          <p:nvPr/>
        </p:nvSpPr>
        <p:spPr>
          <a:xfrm>
            <a:off x="1229431" y="4100975"/>
            <a:ext cx="272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1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737972" y="4100975"/>
            <a:ext cx="272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2</a:t>
            </a:r>
            <a:endParaRPr lang="ru-RU" dirty="0"/>
          </a:p>
        </p:txBody>
      </p:sp>
      <p:sp>
        <p:nvSpPr>
          <p:cNvPr id="29" name="TextBox 28"/>
          <p:cNvSpPr txBox="1"/>
          <p:nvPr/>
        </p:nvSpPr>
        <p:spPr>
          <a:xfrm>
            <a:off x="2246513" y="4100975"/>
            <a:ext cx="272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3</a:t>
            </a:r>
            <a:endParaRPr lang="ru-RU" dirty="0"/>
          </a:p>
        </p:txBody>
      </p:sp>
      <p:sp>
        <p:nvSpPr>
          <p:cNvPr id="30" name="TextBox 29"/>
          <p:cNvSpPr txBox="1"/>
          <p:nvPr/>
        </p:nvSpPr>
        <p:spPr>
          <a:xfrm>
            <a:off x="2755054" y="4100975"/>
            <a:ext cx="272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4</a:t>
            </a:r>
            <a:endParaRPr lang="ru-RU" dirty="0"/>
          </a:p>
        </p:txBody>
      </p:sp>
      <p:sp>
        <p:nvSpPr>
          <p:cNvPr id="31" name="TextBox 30"/>
          <p:cNvSpPr txBox="1"/>
          <p:nvPr/>
        </p:nvSpPr>
        <p:spPr>
          <a:xfrm>
            <a:off x="677334" y="4921624"/>
            <a:ext cx="8323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chemeClr val="accent1"/>
                </a:solidFill>
              </a:rPr>
              <a:t>Если координаты головы совпадают, то заново генерируем еду</a:t>
            </a:r>
            <a:endParaRPr lang="ru-RU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4344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0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5" grpId="0" animBg="1"/>
      <p:bldP spid="26" grpId="0"/>
      <p:bldP spid="27" grpId="0"/>
      <p:bldP spid="28" grpId="0"/>
      <p:bldP spid="29" grpId="0"/>
      <p:bldP spid="3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Прямоугольник 40"/>
          <p:cNvSpPr/>
          <p:nvPr/>
        </p:nvSpPr>
        <p:spPr>
          <a:xfrm>
            <a:off x="4004639" y="3949761"/>
            <a:ext cx="891774" cy="891556"/>
          </a:xfrm>
          <a:prstGeom prst="rect">
            <a:avLst/>
          </a:prstGeom>
          <a:solidFill>
            <a:srgbClr val="99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8" name="Прямоугольник 37"/>
          <p:cNvSpPr/>
          <p:nvPr/>
        </p:nvSpPr>
        <p:spPr>
          <a:xfrm>
            <a:off x="4032697" y="3943000"/>
            <a:ext cx="891774" cy="89155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Прямоугольник 31"/>
          <p:cNvSpPr/>
          <p:nvPr/>
        </p:nvSpPr>
        <p:spPr>
          <a:xfrm>
            <a:off x="3136807" y="3943000"/>
            <a:ext cx="891774" cy="89155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Движение. </a:t>
            </a:r>
            <a:r>
              <a:rPr lang="ru-RU" dirty="0" err="1" smtClean="0"/>
              <a:t>Отрисовка</a:t>
            </a:r>
            <a:r>
              <a:rPr lang="ru-RU" dirty="0" smtClean="0"/>
              <a:t> на полотне</a:t>
            </a:r>
            <a:endParaRPr lang="ru-RU" dirty="0"/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3128574" y="3091528"/>
            <a:ext cx="0" cy="26398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Прямая соединительная линия 4"/>
          <p:cNvCxnSpPr/>
          <p:nvPr/>
        </p:nvCxnSpPr>
        <p:spPr>
          <a:xfrm>
            <a:off x="4025092" y="3091528"/>
            <a:ext cx="0" cy="26398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Прямая соединительная линия 5"/>
          <p:cNvCxnSpPr/>
          <p:nvPr/>
        </p:nvCxnSpPr>
        <p:spPr>
          <a:xfrm>
            <a:off x="2231686" y="3943754"/>
            <a:ext cx="268443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Прямая соединительная линия 6"/>
          <p:cNvCxnSpPr/>
          <p:nvPr/>
        </p:nvCxnSpPr>
        <p:spPr>
          <a:xfrm>
            <a:off x="2231686" y="4840608"/>
            <a:ext cx="268443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Прямоугольник 9"/>
          <p:cNvSpPr/>
          <p:nvPr/>
        </p:nvSpPr>
        <p:spPr>
          <a:xfrm>
            <a:off x="3136750" y="3943000"/>
            <a:ext cx="891774" cy="8915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1" name="Прямая со стрелкой 10"/>
          <p:cNvCxnSpPr/>
          <p:nvPr/>
        </p:nvCxnSpPr>
        <p:spPr>
          <a:xfrm>
            <a:off x="2230850" y="3091528"/>
            <a:ext cx="0" cy="29589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 стрелкой 11"/>
          <p:cNvCxnSpPr/>
          <p:nvPr/>
        </p:nvCxnSpPr>
        <p:spPr>
          <a:xfrm>
            <a:off x="2230850" y="3091528"/>
            <a:ext cx="565809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/>
          <p:cNvCxnSpPr/>
          <p:nvPr/>
        </p:nvCxnSpPr>
        <p:spPr>
          <a:xfrm>
            <a:off x="4024351" y="3066000"/>
            <a:ext cx="0" cy="680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единительная линия 13"/>
          <p:cNvCxnSpPr/>
          <p:nvPr/>
        </p:nvCxnSpPr>
        <p:spPr>
          <a:xfrm>
            <a:off x="3126978" y="3066000"/>
            <a:ext cx="0" cy="680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единительная линия 14"/>
          <p:cNvCxnSpPr/>
          <p:nvPr/>
        </p:nvCxnSpPr>
        <p:spPr>
          <a:xfrm>
            <a:off x="2189832" y="3943000"/>
            <a:ext cx="7115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15"/>
          <p:cNvCxnSpPr/>
          <p:nvPr/>
        </p:nvCxnSpPr>
        <p:spPr>
          <a:xfrm>
            <a:off x="2189832" y="4839855"/>
            <a:ext cx="7115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/>
          <p:cNvCxnSpPr/>
          <p:nvPr/>
        </p:nvCxnSpPr>
        <p:spPr>
          <a:xfrm>
            <a:off x="2189832" y="5731412"/>
            <a:ext cx="272629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единительная линия 17"/>
          <p:cNvCxnSpPr/>
          <p:nvPr/>
        </p:nvCxnSpPr>
        <p:spPr>
          <a:xfrm>
            <a:off x="4916125" y="3066000"/>
            <a:ext cx="0" cy="26654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единительная линия 18"/>
          <p:cNvCxnSpPr/>
          <p:nvPr/>
        </p:nvCxnSpPr>
        <p:spPr>
          <a:xfrm>
            <a:off x="5809129" y="3091528"/>
            <a:ext cx="3884" cy="26391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единительная линия 19"/>
          <p:cNvCxnSpPr/>
          <p:nvPr/>
        </p:nvCxnSpPr>
        <p:spPr>
          <a:xfrm>
            <a:off x="6709531" y="3091528"/>
            <a:ext cx="0" cy="26391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единительная линия 20"/>
          <p:cNvCxnSpPr/>
          <p:nvPr/>
        </p:nvCxnSpPr>
        <p:spPr>
          <a:xfrm>
            <a:off x="4916125" y="3943000"/>
            <a:ext cx="268443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единительная линия 21"/>
          <p:cNvCxnSpPr/>
          <p:nvPr/>
        </p:nvCxnSpPr>
        <p:spPr>
          <a:xfrm>
            <a:off x="4916125" y="4839854"/>
            <a:ext cx="268443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/>
          <p:cNvCxnSpPr/>
          <p:nvPr/>
        </p:nvCxnSpPr>
        <p:spPr>
          <a:xfrm>
            <a:off x="4874271" y="5730658"/>
            <a:ext cx="272629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единительная линия 23"/>
          <p:cNvCxnSpPr/>
          <p:nvPr/>
        </p:nvCxnSpPr>
        <p:spPr>
          <a:xfrm>
            <a:off x="7600564" y="3091528"/>
            <a:ext cx="0" cy="26391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2189832" y="1685365"/>
            <a:ext cx="3708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err="1" smtClean="0"/>
              <a:t>Отрисовываем</a:t>
            </a:r>
            <a:r>
              <a:rPr lang="ru-RU" dirty="0" smtClean="0"/>
              <a:t> новые </a:t>
            </a:r>
            <a:r>
              <a:rPr lang="ru-RU" dirty="0" err="1" smtClean="0"/>
              <a:t>кординаты</a:t>
            </a:r>
            <a:endParaRPr lang="ru-RU" dirty="0"/>
          </a:p>
        </p:txBody>
      </p:sp>
      <p:sp>
        <p:nvSpPr>
          <p:cNvPr id="35" name="Прямоугольник 34"/>
          <p:cNvSpPr/>
          <p:nvPr/>
        </p:nvSpPr>
        <p:spPr>
          <a:xfrm>
            <a:off x="4019979" y="3952927"/>
            <a:ext cx="891774" cy="8915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6" name="TextBox 35"/>
          <p:cNvSpPr txBox="1"/>
          <p:nvPr/>
        </p:nvSpPr>
        <p:spPr>
          <a:xfrm>
            <a:off x="2189831" y="2054637"/>
            <a:ext cx="6918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Если длинна не изменилась, то удаляем предыдущую часть</a:t>
            </a:r>
            <a:endParaRPr lang="ru-RU" dirty="0"/>
          </a:p>
        </p:txBody>
      </p:sp>
      <p:sp>
        <p:nvSpPr>
          <p:cNvPr id="39" name="Прямоугольник 38"/>
          <p:cNvSpPr/>
          <p:nvPr/>
        </p:nvSpPr>
        <p:spPr>
          <a:xfrm>
            <a:off x="3125758" y="3966250"/>
            <a:ext cx="891774" cy="89155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0" name="Прямоугольник 39"/>
          <p:cNvSpPr/>
          <p:nvPr/>
        </p:nvSpPr>
        <p:spPr>
          <a:xfrm>
            <a:off x="3118007" y="3948676"/>
            <a:ext cx="891774" cy="8915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2" name="TextBox 41"/>
          <p:cNvSpPr txBox="1"/>
          <p:nvPr/>
        </p:nvSpPr>
        <p:spPr>
          <a:xfrm>
            <a:off x="2225408" y="2422246"/>
            <a:ext cx="6918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Иначе, оставляем её</a:t>
            </a:r>
            <a:endParaRPr lang="ru-RU" dirty="0"/>
          </a:p>
        </p:txBody>
      </p:sp>
      <p:sp>
        <p:nvSpPr>
          <p:cNvPr id="43" name="Прямоугольник 42"/>
          <p:cNvSpPr/>
          <p:nvPr/>
        </p:nvSpPr>
        <p:spPr>
          <a:xfrm>
            <a:off x="4025035" y="3942247"/>
            <a:ext cx="891774" cy="8915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4" name="Прямоугольник 43"/>
          <p:cNvSpPr/>
          <p:nvPr/>
        </p:nvSpPr>
        <p:spPr>
          <a:xfrm>
            <a:off x="4918389" y="3931812"/>
            <a:ext cx="891774" cy="8915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91568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-4.81481E-6 L 0.07357 -0.0006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72" y="-4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4.81481E-6 L 0.07343 -0.00232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72" y="-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7.40741E-7 L 0.07357 -0.00069 " pathEditMode="relative" rAng="0" ptsTypes="AA">
                                      <p:cBhvr>
                                        <p:cTn id="45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72" y="-46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000"/>
                            </p:stCondLst>
                            <p:childTnLst>
                              <p:par>
                                <p:cTn id="4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500"/>
                            </p:stCondLst>
                            <p:childTnLst>
                              <p:par>
                                <p:cTn id="5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4.81481E-6 L 0.07343 -0.00231 " pathEditMode="relative" rAng="0" ptsTypes="AA">
                                      <p:cBhvr>
                                        <p:cTn id="62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72" y="-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000"/>
                            </p:stCondLst>
                            <p:childTnLst>
                              <p:par>
                                <p:cTn id="6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4.44444E-6 L 0.07344 -0.00231 " pathEditMode="relative" rAng="0" ptsTypes="AA">
                                      <p:cBhvr>
                                        <p:cTn id="69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72" y="-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2000"/>
                            </p:stCondLst>
                            <p:childTnLst>
                              <p:par>
                                <p:cTn id="71" presetID="10" presetClass="exit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1" animBg="1"/>
      <p:bldP spid="41" grpId="2" animBg="1"/>
      <p:bldP spid="38" grpId="0" animBg="1"/>
      <p:bldP spid="38" grpId="1" animBg="1"/>
      <p:bldP spid="32" grpId="0" animBg="1"/>
      <p:bldP spid="32" grpId="1" animBg="1"/>
      <p:bldP spid="10" grpId="0" animBg="1"/>
      <p:bldP spid="10" grpId="1" animBg="1"/>
      <p:bldP spid="34" grpId="0"/>
      <p:bldP spid="35" grpId="0" animBg="1"/>
      <p:bldP spid="35" grpId="1" animBg="1"/>
      <p:bldP spid="35" grpId="2" animBg="1"/>
      <p:bldP spid="36" grpId="0"/>
      <p:bldP spid="39" grpId="0" animBg="1"/>
      <p:bldP spid="39" grpId="1" animBg="1"/>
      <p:bldP spid="40" grpId="0" animBg="1"/>
      <p:bldP spid="40" grpId="2" animBg="1"/>
      <p:bldP spid="40" grpId="3" animBg="1"/>
      <p:bldP spid="42" grpId="0"/>
      <p:bldP spid="43" grpId="0" animBg="1"/>
      <p:bldP spid="43" grpId="1" animBg="1"/>
      <p:bldP spid="44" grpId="0" animBg="1"/>
      <p:bldP spid="44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Подведём мини-итоги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77334" y="1425389"/>
            <a:ext cx="8596668" cy="4615974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ru-RU" dirty="0" smtClean="0">
                <a:solidFill>
                  <a:schemeClr val="accent1"/>
                </a:solidFill>
                <a:latin typeface="Bahnschrift SemiBold" panose="020B0502040204020203" pitchFamily="34" charset="0"/>
              </a:rPr>
              <a:t>Мы научили змейку:</a:t>
            </a:r>
          </a:p>
          <a:p>
            <a:pPr>
              <a:lnSpc>
                <a:spcPct val="150000"/>
              </a:lnSpc>
            </a:pPr>
            <a:r>
              <a:rPr lang="ru-RU" dirty="0" smtClean="0">
                <a:solidFill>
                  <a:schemeClr val="accent1"/>
                </a:solidFill>
                <a:latin typeface="Bahnschrift SemiBold" panose="020B0502040204020203" pitchFamily="34" charset="0"/>
              </a:rPr>
              <a:t>Научились </a:t>
            </a:r>
            <a:r>
              <a:rPr lang="ru-RU" dirty="0" err="1" smtClean="0">
                <a:solidFill>
                  <a:schemeClr val="accent1"/>
                </a:solidFill>
                <a:latin typeface="Bahnschrift SemiBold" panose="020B0502040204020203" pitchFamily="34" charset="0"/>
              </a:rPr>
              <a:t>отрисовывать</a:t>
            </a:r>
            <a:r>
              <a:rPr lang="ru-RU" dirty="0" smtClean="0">
                <a:solidFill>
                  <a:schemeClr val="accent1"/>
                </a:solidFill>
                <a:latin typeface="Bahnschrift SemiBold" panose="020B0502040204020203" pitchFamily="34" charset="0"/>
              </a:rPr>
              <a:t> змею на полотне</a:t>
            </a:r>
          </a:p>
          <a:p>
            <a:pPr>
              <a:lnSpc>
                <a:spcPct val="150000"/>
              </a:lnSpc>
            </a:pPr>
            <a:r>
              <a:rPr lang="ru-RU" dirty="0" smtClean="0">
                <a:solidFill>
                  <a:schemeClr val="accent1"/>
                </a:solidFill>
                <a:latin typeface="Bahnschrift SemiBold" panose="020B0502040204020203" pitchFamily="34" charset="0"/>
              </a:rPr>
              <a:t>Научили змею ползать</a:t>
            </a:r>
          </a:p>
          <a:p>
            <a:pPr>
              <a:lnSpc>
                <a:spcPct val="150000"/>
              </a:lnSpc>
            </a:pPr>
            <a:r>
              <a:rPr lang="ru-RU" dirty="0" smtClean="0">
                <a:solidFill>
                  <a:schemeClr val="accent1"/>
                </a:solidFill>
                <a:latin typeface="Bahnschrift SemiBold" panose="020B0502040204020203" pitchFamily="34" charset="0"/>
              </a:rPr>
              <a:t>Змея теперь умеет переползать сквозь стены</a:t>
            </a:r>
          </a:p>
          <a:p>
            <a:pPr>
              <a:lnSpc>
                <a:spcPct val="150000"/>
              </a:lnSpc>
            </a:pPr>
            <a:r>
              <a:rPr lang="ru-RU" dirty="0" smtClean="0">
                <a:solidFill>
                  <a:schemeClr val="accent1"/>
                </a:solidFill>
                <a:latin typeface="Bahnschrift SemiBold" panose="020B0502040204020203" pitchFamily="34" charset="0"/>
              </a:rPr>
              <a:t>Научились генерировать еду</a:t>
            </a:r>
          </a:p>
          <a:p>
            <a:endParaRPr lang="ru-RU" dirty="0" smtClean="0">
              <a:solidFill>
                <a:schemeClr val="accent1"/>
              </a:solidFill>
              <a:latin typeface="Bahnschrift SemiBold" panose="020B0502040204020203" pitchFamily="34" charset="0"/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1553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90282"/>
          </a:xfrm>
        </p:spPr>
        <p:txBody>
          <a:bodyPr/>
          <a:lstStyle/>
          <a:p>
            <a:r>
              <a:rPr lang="ru-RU" dirty="0" smtClean="0"/>
              <a:t>Улучшения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77334" y="1685366"/>
            <a:ext cx="8596668" cy="1604682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ru-RU" dirty="0" smtClean="0">
                <a:solidFill>
                  <a:schemeClr val="accent1"/>
                </a:solidFill>
              </a:rPr>
              <a:t>Для улучшения внешнего вида добавим:</a:t>
            </a:r>
          </a:p>
          <a:p>
            <a:pPr>
              <a:lnSpc>
                <a:spcPct val="150000"/>
              </a:lnSpc>
            </a:pPr>
            <a:r>
              <a:rPr lang="ru-RU" dirty="0" smtClean="0">
                <a:solidFill>
                  <a:schemeClr val="accent1"/>
                </a:solidFill>
              </a:rPr>
              <a:t>Выделим голову. Сделаем её темнее тела</a:t>
            </a:r>
          </a:p>
          <a:p>
            <a:r>
              <a:rPr lang="ru-RU" dirty="0" smtClean="0">
                <a:solidFill>
                  <a:schemeClr val="accent1"/>
                </a:solidFill>
              </a:rPr>
              <a:t>Будем отслеживать направление движения</a:t>
            </a:r>
          </a:p>
          <a:p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77334" y="3478306"/>
            <a:ext cx="8596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chemeClr val="accent1"/>
                </a:solidFill>
              </a:rPr>
              <a:t>И наконец…</a:t>
            </a:r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77334" y="3901429"/>
            <a:ext cx="8596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chemeClr val="accent1"/>
                </a:solidFill>
              </a:rPr>
              <a:t>Улучшим текстуры нашей змеи!</a:t>
            </a:r>
            <a:endParaRPr lang="ru-RU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8920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Работа с изображениями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7334" y="1930400"/>
            <a:ext cx="10957180" cy="40938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810870" y="2339788"/>
            <a:ext cx="23128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Изменение размера</a:t>
            </a:r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4392706" y="2339788"/>
            <a:ext cx="3245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Загрузка изображения</a:t>
            </a:r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3"/>
          <a:srcRect t="11057"/>
          <a:stretch/>
        </p:blipFill>
        <p:spPr>
          <a:xfrm>
            <a:off x="710363" y="3557846"/>
            <a:ext cx="5559525" cy="476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925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38271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2503986"/>
            <a:ext cx="3124200" cy="1857375"/>
          </a:xfrm>
        </p:spPr>
        <p:txBody>
          <a:bodyPr>
            <a:normAutofit fontScale="90000"/>
          </a:bodyPr>
          <a:lstStyle/>
          <a:p>
            <a:r>
              <a:rPr lang="ru-RU" b="1" dirty="0" smtClean="0"/>
              <a:t>Мой игра </a:t>
            </a:r>
            <a:br>
              <a:rPr lang="ru-RU" b="1" dirty="0" smtClean="0"/>
            </a:br>
            <a:r>
              <a:rPr lang="ru-RU" b="1" dirty="0" smtClean="0"/>
              <a:t>для проекта</a:t>
            </a:r>
            <a:br>
              <a:rPr lang="ru-RU" b="1" dirty="0" smtClean="0"/>
            </a:br>
            <a:r>
              <a:rPr lang="ru-RU" b="1" dirty="0" err="1" smtClean="0">
                <a:solidFill>
                  <a:srgbClr val="FF0000"/>
                </a:solidFill>
              </a:rPr>
              <a:t>Яндекс.Лицей</a:t>
            </a:r>
            <a:endParaRPr lang="ru-RU" b="1" dirty="0">
              <a:solidFill>
                <a:srgbClr val="FF0000"/>
              </a:solidFill>
            </a:endParaRPr>
          </a:p>
        </p:txBody>
      </p:sp>
      <p:pic>
        <p:nvPicPr>
          <p:cNvPr id="4" name="2022-10-10 21-48-53_1">
            <a:hlinkClick r:id="" action="ppaction://media"/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1050"/>
                </p14:media>
              </p:ext>
            </p:extLst>
          </p:nvPr>
        </p:nvPicPr>
        <p:blipFill rotWithShape="1">
          <a:blip r:embed="rId4"/>
          <a:srcRect l="-1517" t="13321" r="24732" b="14005"/>
          <a:stretch>
            <a:fillRect/>
          </a:stretch>
        </p:blipFill>
        <p:spPr>
          <a:xfrm>
            <a:off x="3119438" y="85725"/>
            <a:ext cx="8755062" cy="6694488"/>
          </a:xfrm>
        </p:spPr>
      </p:pic>
    </p:spTree>
    <p:extLst>
      <p:ext uri="{BB962C8B-B14F-4D97-AF65-F5344CB8AC3E}">
        <p14:creationId xmlns:p14="http://schemas.microsoft.com/office/powerpoint/2010/main" val="3475809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77334" y="367553"/>
            <a:ext cx="8596668" cy="1320800"/>
          </a:xfrm>
        </p:spPr>
        <p:txBody>
          <a:bodyPr/>
          <a:lstStyle/>
          <a:p>
            <a:r>
              <a:rPr lang="ru-RU" dirty="0" smtClean="0"/>
              <a:t>Итог</a:t>
            </a:r>
            <a:endParaRPr lang="ru-RU" dirty="0"/>
          </a:p>
        </p:txBody>
      </p:sp>
      <p:pic>
        <p:nvPicPr>
          <p:cNvPr id="4" name="2022-10-10 21-48-53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1798" b="1798"/>
          <a:stretch/>
        </p:blipFill>
        <p:spPr>
          <a:xfrm>
            <a:off x="677334" y="1270000"/>
            <a:ext cx="8574087" cy="4822825"/>
          </a:xfrm>
        </p:spPr>
      </p:pic>
    </p:spTree>
    <p:extLst>
      <p:ext uri="{BB962C8B-B14F-4D97-AF65-F5344CB8AC3E}">
        <p14:creationId xmlns:p14="http://schemas.microsoft.com/office/powerpoint/2010/main" val="4061939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65574" y="670560"/>
            <a:ext cx="8596668" cy="1320800"/>
          </a:xfrm>
        </p:spPr>
        <p:txBody>
          <a:bodyPr/>
          <a:lstStyle/>
          <a:p>
            <a:r>
              <a:rPr lang="en-US" dirty="0" err="1" smtClean="0"/>
              <a:t>Pygame</a:t>
            </a:r>
            <a:endParaRPr lang="ru-RU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737935" y="2854960"/>
            <a:ext cx="3833706" cy="30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3136054" y="833120"/>
            <a:ext cx="4846320" cy="1287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dirty="0" smtClean="0">
                <a:solidFill>
                  <a:schemeClr val="accent1"/>
                </a:solidFill>
              </a:rPr>
              <a:t>Он помогает разработчикам создавать игры, позволяя быстро и удобно добавлять графику, музыку в приложения.</a:t>
            </a:r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632960" y="3830320"/>
            <a:ext cx="4216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 smtClean="0">
                <a:solidFill>
                  <a:schemeClr val="accent1"/>
                </a:solidFill>
              </a:rPr>
              <a:t>Вся магия начинается с этих строчек</a:t>
            </a:r>
            <a:endParaRPr lang="ru-RU" sz="2800" b="1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2184400" y="2412682"/>
            <a:ext cx="7048962" cy="3452813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/>
            <a:r>
              <a:rPr lang="ru-RU" dirty="0" smtClean="0"/>
              <a:t>				</a:t>
            </a:r>
            <a:r>
              <a:rPr lang="en-US" dirty="0" smtClean="0"/>
              <a:t>			</a:t>
            </a:r>
            <a:r>
              <a:rPr lang="ru-RU" dirty="0" smtClean="0">
                <a:solidFill>
                  <a:schemeClr val="accent2">
                    <a:lumMod val="50000"/>
                  </a:schemeClr>
                </a:solidFill>
              </a:rPr>
              <a:t>Поверхность</a:t>
            </a:r>
            <a:endParaRPr lang="ru-RU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00050" y="422276"/>
            <a:ext cx="8596668" cy="1320800"/>
          </a:xfrm>
          <a:ln>
            <a:noFill/>
          </a:ln>
        </p:spPr>
        <p:txBody>
          <a:bodyPr/>
          <a:lstStyle/>
          <a:p>
            <a:r>
              <a:rPr lang="ru-RU" dirty="0" smtClean="0"/>
              <a:t>Игровое поле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00050" y="1457325"/>
            <a:ext cx="8873952" cy="457200"/>
          </a:xfrm>
        </p:spPr>
        <p:txBody>
          <a:bodyPr/>
          <a:lstStyle/>
          <a:p>
            <a:r>
              <a:rPr lang="ru-RU" dirty="0" smtClean="0">
                <a:solidFill>
                  <a:schemeClr val="accent1"/>
                </a:solidFill>
              </a:rPr>
              <a:t>Для создания игрового поля нам нужно</a:t>
            </a:r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6" name="Стрелка вниз 5"/>
          <p:cNvSpPr/>
          <p:nvPr/>
        </p:nvSpPr>
        <p:spPr>
          <a:xfrm>
            <a:off x="1981201" y="2463482"/>
            <a:ext cx="427990" cy="356235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Стрелка вправо 3"/>
          <p:cNvSpPr/>
          <p:nvPr/>
        </p:nvSpPr>
        <p:spPr>
          <a:xfrm>
            <a:off x="2072639" y="2307907"/>
            <a:ext cx="7311707" cy="352425"/>
          </a:xfrm>
          <a:prstGeom prst="rightArrow">
            <a:avLst>
              <a:gd name="adj1" fmla="val 33784"/>
              <a:gd name="adj2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>
                  <a:lumMod val="75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TextBox 10"/>
          <p:cNvSpPr txBox="1"/>
          <p:nvPr/>
        </p:nvSpPr>
        <p:spPr>
          <a:xfrm>
            <a:off x="4995275" y="1946361"/>
            <a:ext cx="16520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chemeClr val="accent1"/>
                </a:solidFill>
              </a:rPr>
              <a:t>Ширина</a:t>
            </a:r>
            <a:r>
              <a:rPr lang="en-US" dirty="0" smtClean="0">
                <a:solidFill>
                  <a:schemeClr val="accent1"/>
                </a:solidFill>
              </a:rPr>
              <a:t> – X</a:t>
            </a:r>
            <a:r>
              <a:rPr lang="ru-RU" dirty="0" smtClean="0">
                <a:solidFill>
                  <a:schemeClr val="accent1"/>
                </a:solidFill>
              </a:rPr>
              <a:t> </a:t>
            </a:r>
          </a:p>
          <a:p>
            <a:endParaRPr lang="ru-RU" dirty="0"/>
          </a:p>
        </p:txBody>
      </p:sp>
      <p:sp>
        <p:nvSpPr>
          <p:cNvPr id="12" name="TextBox 11"/>
          <p:cNvSpPr txBox="1"/>
          <p:nvPr/>
        </p:nvSpPr>
        <p:spPr>
          <a:xfrm>
            <a:off x="599876" y="3954422"/>
            <a:ext cx="21409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/>
            <a:r>
              <a:rPr lang="ru-RU" dirty="0" smtClean="0">
                <a:solidFill>
                  <a:schemeClr val="tx2"/>
                </a:solidFill>
              </a:rPr>
              <a:t>Высота</a:t>
            </a:r>
            <a:r>
              <a:rPr lang="en-US" dirty="0" smtClean="0">
                <a:solidFill>
                  <a:schemeClr val="tx2"/>
                </a:solidFill>
              </a:rPr>
              <a:t> - Y</a:t>
            </a:r>
            <a:endParaRPr lang="ru-RU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1306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6" grpId="0" animBg="1"/>
      <p:bldP spid="4" grpId="0" animBg="1"/>
      <p:bldP spid="11" grpId="1"/>
      <p:bldP spid="1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Игровое поле. Код</a:t>
            </a:r>
            <a:endParaRPr lang="ru-RU" dirty="0"/>
          </a:p>
        </p:txBody>
      </p:sp>
      <p:pic>
        <p:nvPicPr>
          <p:cNvPr id="1027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588832" y="3775511"/>
            <a:ext cx="7612135" cy="11927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Стрелка вниз 4"/>
          <p:cNvSpPr/>
          <p:nvPr/>
        </p:nvSpPr>
        <p:spPr>
          <a:xfrm>
            <a:off x="904240" y="3119120"/>
            <a:ext cx="365760" cy="74168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" name="Стрелка вниз 5"/>
          <p:cNvSpPr/>
          <p:nvPr/>
        </p:nvSpPr>
        <p:spPr>
          <a:xfrm rot="18816208">
            <a:off x="1679383" y="2826026"/>
            <a:ext cx="465992" cy="1168280"/>
          </a:xfrm>
          <a:prstGeom prst="downArrow">
            <a:avLst>
              <a:gd name="adj1" fmla="val 25722"/>
              <a:gd name="adj2" fmla="val 5077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Стрелка вниз 6"/>
          <p:cNvSpPr/>
          <p:nvPr/>
        </p:nvSpPr>
        <p:spPr>
          <a:xfrm rot="17330972">
            <a:off x="2760016" y="2329013"/>
            <a:ext cx="465992" cy="2209260"/>
          </a:xfrm>
          <a:prstGeom prst="downArrow">
            <a:avLst>
              <a:gd name="adj1" fmla="val 25722"/>
              <a:gd name="adj2" fmla="val 5077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TextBox 7"/>
          <p:cNvSpPr txBox="1"/>
          <p:nvPr/>
        </p:nvSpPr>
        <p:spPr>
          <a:xfrm>
            <a:off x="660400" y="2702560"/>
            <a:ext cx="2326640" cy="461665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2400" b="1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КОНСТАНТЫ</a:t>
            </a:r>
            <a:endParaRPr lang="ru-RU" sz="2400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62000"/>
          </a:xfrm>
        </p:spPr>
        <p:txBody>
          <a:bodyPr/>
          <a:lstStyle/>
          <a:p>
            <a:r>
              <a:rPr lang="ru-RU" dirty="0" smtClean="0"/>
              <a:t>Игровой цикл – «Ловец событий»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77334" y="1771649"/>
            <a:ext cx="8596668" cy="4269713"/>
          </a:xfrm>
        </p:spPr>
        <p:txBody>
          <a:bodyPr/>
          <a:lstStyle/>
          <a:p>
            <a:pPr>
              <a:buNone/>
            </a:pPr>
            <a:r>
              <a:rPr lang="ru-RU" dirty="0" smtClean="0"/>
              <a:t>Примеры событий:</a:t>
            </a:r>
          </a:p>
          <a:p>
            <a:r>
              <a:rPr lang="ru-RU" dirty="0" smtClean="0"/>
              <a:t>Нажатие на верхнюю панель</a:t>
            </a:r>
          </a:p>
          <a:p>
            <a:endParaRPr lang="ru-RU" dirty="0" smtClean="0"/>
          </a:p>
          <a:p>
            <a:r>
              <a:rPr lang="ru-RU" dirty="0" smtClean="0"/>
              <a:t>Нажатие на кнопки клавиатуры</a:t>
            </a:r>
          </a:p>
          <a:p>
            <a:endParaRPr lang="ru-RU" dirty="0" smtClean="0"/>
          </a:p>
          <a:p>
            <a:r>
              <a:rPr lang="ru-RU" dirty="0" smtClean="0"/>
              <a:t>Взаимодействия с мышкой</a:t>
            </a:r>
          </a:p>
        </p:txBody>
      </p:sp>
    </p:spTree>
    <p:extLst>
      <p:ext uri="{BB962C8B-B14F-4D97-AF65-F5344CB8AC3E}">
        <p14:creationId xmlns:p14="http://schemas.microsoft.com/office/powerpoint/2010/main" val="1191471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/>
              <a:t>Игровой цикл. Код</a:t>
            </a:r>
            <a:endParaRPr lang="ru-RU" dirty="0"/>
          </a:p>
        </p:txBody>
      </p:sp>
      <p:pic>
        <p:nvPicPr>
          <p:cNvPr id="3077" name="Picture 5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932035" y="5297630"/>
            <a:ext cx="6015298" cy="6866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15633" y="1560830"/>
            <a:ext cx="8648102" cy="32245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939944" y="4774566"/>
            <a:ext cx="5999481" cy="6279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812800"/>
          </a:xfrm>
        </p:spPr>
        <p:txBody>
          <a:bodyPr/>
          <a:lstStyle/>
          <a:p>
            <a:r>
              <a:rPr lang="ru-RU" dirty="0" smtClean="0"/>
              <a:t>Змея. Начало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416214" y="386081"/>
            <a:ext cx="5499946" cy="2198130"/>
          </a:xfrm>
        </p:spPr>
        <p:txBody>
          <a:bodyPr/>
          <a:lstStyle/>
          <a:p>
            <a:pPr>
              <a:buNone/>
            </a:pPr>
            <a:r>
              <a:rPr lang="ru-RU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Параметры одного кусочка </a:t>
            </a:r>
          </a:p>
          <a:p>
            <a:r>
              <a:rPr lang="ru-RU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Координаты левого верхнего угла кусочка</a:t>
            </a:r>
            <a:endParaRPr lang="en-US" dirty="0" smtClean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r>
              <a:rPr lang="ru-RU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Голова или нет</a:t>
            </a:r>
          </a:p>
          <a:p>
            <a:pPr>
              <a:lnSpc>
                <a:spcPct val="150000"/>
              </a:lnSpc>
            </a:pPr>
            <a:r>
              <a:rPr lang="ru-RU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Цвет этой части тела </a:t>
            </a:r>
            <a:br>
              <a:rPr lang="ru-RU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</a:br>
            <a:r>
              <a:rPr lang="ru-RU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(выделим голову тёмным цветом)</a:t>
            </a:r>
          </a:p>
          <a:p>
            <a:pPr>
              <a:lnSpc>
                <a:spcPct val="150000"/>
              </a:lnSpc>
            </a:pPr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1402080" y="2804160"/>
            <a:ext cx="2956560" cy="299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1" dirty="0"/>
          </a:p>
        </p:txBody>
      </p:sp>
      <p:sp>
        <p:nvSpPr>
          <p:cNvPr id="5" name="Овал 4"/>
          <p:cNvSpPr/>
          <p:nvPr/>
        </p:nvSpPr>
        <p:spPr>
          <a:xfrm>
            <a:off x="1290319" y="2712719"/>
            <a:ext cx="229635" cy="21511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TextBox 5"/>
          <p:cNvSpPr txBox="1"/>
          <p:nvPr/>
        </p:nvSpPr>
        <p:spPr>
          <a:xfrm>
            <a:off x="335280" y="2214879"/>
            <a:ext cx="3159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Координаты вот этой точки</a:t>
            </a:r>
            <a:endParaRPr lang="ru-RU" dirty="0"/>
          </a:p>
        </p:txBody>
      </p:sp>
      <p:cxnSp>
        <p:nvCxnSpPr>
          <p:cNvPr id="8" name="Скругленная соединительная линия 7"/>
          <p:cNvCxnSpPr/>
          <p:nvPr/>
        </p:nvCxnSpPr>
        <p:spPr>
          <a:xfrm>
            <a:off x="1046480" y="2560320"/>
            <a:ext cx="284480" cy="264160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367280" y="4003040"/>
            <a:ext cx="883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chemeClr val="accent2">
                    <a:lumMod val="75000"/>
                  </a:schemeClr>
                </a:solidFill>
              </a:rPr>
              <a:t>ТЕЛО</a:t>
            </a:r>
            <a:endParaRPr lang="ru-RU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1489804" y="2927830"/>
            <a:ext cx="2956560" cy="2997200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ГОЛОВА</a:t>
            </a:r>
            <a:endParaRPr lang="ru-RU" dirty="0"/>
          </a:p>
        </p:txBody>
      </p:sp>
      <p:sp>
        <p:nvSpPr>
          <p:cNvPr id="15" name="TextBox 14"/>
          <p:cNvSpPr txBox="1"/>
          <p:nvPr/>
        </p:nvSpPr>
        <p:spPr>
          <a:xfrm>
            <a:off x="5212080" y="4145280"/>
            <a:ext cx="41351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Функция</a:t>
            </a:r>
            <a:r>
              <a:rPr lang="en-US" dirty="0" smtClean="0"/>
              <a:t> draw</a:t>
            </a:r>
            <a:r>
              <a:rPr lang="ru-RU" dirty="0" smtClean="0"/>
              <a:t> – рисует эту часть змеи на полотне 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0.0206 L 0.25 -0.0206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5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5 -0.0206 L 6.25E-7 -0.0206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11" grpId="0"/>
      <p:bldP spid="9" grpId="0" animBg="1"/>
      <p:bldP spid="9" grpId="1" animBg="1"/>
      <p:bldP spid="9" grpId="2" animBg="1"/>
      <p:bldP spid="15" grpId="0"/>
    </p:bldLst>
  </p:timing>
</p:sld>
</file>

<file path=ppt/theme/theme1.xml><?xml version="1.0" encoding="utf-8"?>
<a:theme xmlns:a="http://schemas.openxmlformats.org/drawingml/2006/main" name="Аспект">
  <a:themeElements>
    <a:clrScheme name="Другая 3">
      <a:dk1>
        <a:sysClr val="windowText" lastClr="000000"/>
      </a:dk1>
      <a:lt1>
        <a:srgbClr val="63A537"/>
      </a:lt1>
      <a:dk2>
        <a:srgbClr val="455F51"/>
      </a:dk2>
      <a:lt2>
        <a:srgbClr val="99CB38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Аспект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Аспект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8C59B386-999D-4CB6-B907-9F3997C027C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2803</TotalTime>
  <Words>305</Words>
  <Application>Microsoft Office PowerPoint</Application>
  <PresentationFormat>Широкоэкранный</PresentationFormat>
  <Paragraphs>73</Paragraphs>
  <Slides>19</Slides>
  <Notes>0</Notes>
  <HiddenSlides>0</HiddenSlides>
  <MMClips>2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19</vt:i4>
      </vt:variant>
    </vt:vector>
  </HeadingPairs>
  <TitlesOfParts>
    <vt:vector size="24" baseType="lpstr">
      <vt:lpstr>Arial</vt:lpstr>
      <vt:lpstr>Bahnschrift SemiBold</vt:lpstr>
      <vt:lpstr>Trebuchet MS</vt:lpstr>
      <vt:lpstr>Wingdings 3</vt:lpstr>
      <vt:lpstr>Аспект</vt:lpstr>
      <vt:lpstr>Игра «Змейка»</vt:lpstr>
      <vt:lpstr>Мой игра  для проекта Яндекс.Лицей</vt:lpstr>
      <vt:lpstr>Итог</vt:lpstr>
      <vt:lpstr>Pygame</vt:lpstr>
      <vt:lpstr>Игровое поле</vt:lpstr>
      <vt:lpstr>Игровое поле. Код</vt:lpstr>
      <vt:lpstr>Игровой цикл – «Ловец событий»</vt:lpstr>
      <vt:lpstr>Игровой цикл. Код</vt:lpstr>
      <vt:lpstr>Змея. Начало</vt:lpstr>
      <vt:lpstr>Начало. Код</vt:lpstr>
      <vt:lpstr>Змея. Движение</vt:lpstr>
      <vt:lpstr>Бесконечность не предел</vt:lpstr>
      <vt:lpstr>Движение. Код</vt:lpstr>
      <vt:lpstr>Игровое поле. Еда</vt:lpstr>
      <vt:lpstr>Движение. Отрисовка на полотне</vt:lpstr>
      <vt:lpstr>Подведём мини-итоги</vt:lpstr>
      <vt:lpstr>Улучшения</vt:lpstr>
      <vt:lpstr>Работа с изображениями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Игра «Змейка»</dc:title>
  <dc:creator>user</dc:creator>
  <cp:lastModifiedBy>user</cp:lastModifiedBy>
  <cp:revision>56</cp:revision>
  <dcterms:created xsi:type="dcterms:W3CDTF">2022-10-10T17:36:47Z</dcterms:created>
  <dcterms:modified xsi:type="dcterms:W3CDTF">2022-10-20T17:23:15Z</dcterms:modified>
</cp:coreProperties>
</file>